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9" r:id="rId2"/>
    <p:sldId id="282" r:id="rId3"/>
    <p:sldId id="280" r:id="rId4"/>
    <p:sldId id="270" r:id="rId5"/>
    <p:sldId id="272" r:id="rId6"/>
    <p:sldId id="275" r:id="rId7"/>
    <p:sldId id="273" r:id="rId8"/>
    <p:sldId id="274" r:id="rId9"/>
    <p:sldId id="276" r:id="rId10"/>
    <p:sldId id="281" r:id="rId11"/>
    <p:sldId id="277" r:id="rId12"/>
    <p:sldId id="278" r:id="rId13"/>
    <p:sldId id="279"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67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B38080-8EA5-482A-94DE-BDF1B8A16337}" type="datetimeFigureOut">
              <a:rPr lang="es-ES" smtClean="0"/>
              <a:pPr/>
              <a:t>24/05/2021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760D5-7366-4B88-B1FF-081637AE77D7}" type="slidenum">
              <a:rPr lang="es-ES" smtClean="0"/>
              <a:pPr/>
              <a:t>‹Nº›</a:t>
            </a:fld>
            <a:endParaRPr lang="es-ES"/>
          </a:p>
        </p:txBody>
      </p:sp>
    </p:spTree>
    <p:extLst>
      <p:ext uri="{BB962C8B-B14F-4D97-AF65-F5344CB8AC3E}">
        <p14:creationId xmlns:p14="http://schemas.microsoft.com/office/powerpoint/2010/main" val="670981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1</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10</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11</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12</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13</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2</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3</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4</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5</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6</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7</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8</a:t>
            </a:fld>
            <a:endParaRPr lang="es-ES"/>
          </a:p>
        </p:txBody>
      </p:sp>
    </p:spTree>
    <p:extLst>
      <p:ext uri="{BB962C8B-B14F-4D97-AF65-F5344CB8AC3E}">
        <p14:creationId xmlns:p14="http://schemas.microsoft.com/office/powerpoint/2010/main" val="4005986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AUTORIZACION ES POR PROCEDIMIENTO</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CF3760D5-7366-4B88-B1FF-081637AE77D7}" type="slidenum">
              <a:rPr lang="es-ES" smtClean="0"/>
              <a:pPr/>
              <a:t>9</a:t>
            </a:fld>
            <a:endParaRPr lang="es-ES"/>
          </a:p>
        </p:txBody>
      </p:sp>
    </p:spTree>
    <p:extLst>
      <p:ext uri="{BB962C8B-B14F-4D97-AF65-F5344CB8AC3E}">
        <p14:creationId xmlns:p14="http://schemas.microsoft.com/office/powerpoint/2010/main" val="400598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FAB2690-B91B-460D-B8AC-796558F3FBE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FAB2690-B91B-460D-B8AC-796558F3FBE9}" type="slidenum">
              <a:rPr lang="es-ES" smtClean="0"/>
              <a:pPr/>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4ADF4049-061C-4A48-806B-9F4843246BD7}" type="datetimeFigureOut">
              <a:rPr lang="es-ES" smtClean="0"/>
              <a:pPr/>
              <a:t>24/05/2021</a:t>
            </a:fld>
            <a:endParaRPr lang="es-ES"/>
          </a:p>
        </p:txBody>
      </p:sp>
      <p:sp>
        <p:nvSpPr>
          <p:cNvPr id="9" name="Slide Number Placeholder 8"/>
          <p:cNvSpPr>
            <a:spLocks noGrp="1"/>
          </p:cNvSpPr>
          <p:nvPr>
            <p:ph type="sldNum" sz="quarter" idx="11"/>
          </p:nvPr>
        </p:nvSpPr>
        <p:spPr/>
        <p:txBody>
          <a:bodyPr/>
          <a:lstStyle/>
          <a:p>
            <a:fld id="{AFAB2690-B91B-460D-B8AC-796558F3FBE9}" type="slidenum">
              <a:rPr lang="es-ES" smtClean="0"/>
              <a:pPr/>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FAB2690-B91B-460D-B8AC-796558F3FBE9}" type="slidenum">
              <a:rPr lang="es-ES" smtClean="0"/>
              <a:pPr/>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ADF4049-061C-4A48-806B-9F4843246BD7}" type="datetimeFigureOut">
              <a:rPr lang="es-ES" smtClean="0"/>
              <a:pPr/>
              <a:t>24/05/2021</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2ahUKEwiCjvPylv3kAhUu4YUKHQWVDe0QjRx6BAgBEAQ&amp;url=https://www.emaze.com/@ALOIFROQ&amp;psig=AOvVaw1UEWK4l4lTTKMO2wkSeava&amp;ust=157009203739727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PLATAFORMA DE INTERMEDIACIÓN DE DATOS</a:t>
            </a:r>
            <a:endParaRPr lang="es-ES" sz="2400" dirty="0"/>
          </a:p>
        </p:txBody>
      </p:sp>
      <p:sp>
        <p:nvSpPr>
          <p:cNvPr id="7" name="6 Rectángulo redondeado"/>
          <p:cNvSpPr/>
          <p:nvPr/>
        </p:nvSpPr>
        <p:spPr>
          <a:xfrm>
            <a:off x="1907704" y="980728"/>
            <a:ext cx="4608512" cy="1584176"/>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sz="2800" b="1" u="sng" dirty="0" smtClean="0">
                <a:solidFill>
                  <a:schemeClr val="accent2"/>
                </a:solidFill>
              </a:rPr>
              <a:t>SOLO ENTRE ADMINISTRACIONES PÚBLICAS</a:t>
            </a:r>
            <a:endParaRPr lang="es-ES" sz="2800" b="1" dirty="0" smtClean="0">
              <a:solidFill>
                <a:schemeClr val="accent2"/>
              </a:solidFill>
            </a:endParaRPr>
          </a:p>
          <a:p>
            <a:endParaRPr lang="es-ES" b="1" dirty="0">
              <a:solidFill>
                <a:schemeClr val="tx1"/>
              </a:solidFill>
            </a:endParaRPr>
          </a:p>
          <a:p>
            <a:pPr algn="ctr"/>
            <a:endParaRPr lang="es-ES" dirty="0">
              <a:solidFill>
                <a:schemeClr val="tx1"/>
              </a:solidFill>
            </a:endParaRPr>
          </a:p>
        </p:txBody>
      </p:sp>
      <p:pic>
        <p:nvPicPr>
          <p:cNvPr id="26626" name="Picture 2" descr="Imagen relacionada">
            <a:hlinkClick r:id="rId3"/>
          </p:cNvPr>
          <p:cNvPicPr>
            <a:picLocks noChangeAspect="1" noChangeArrowheads="1"/>
          </p:cNvPicPr>
          <p:nvPr/>
        </p:nvPicPr>
        <p:blipFill>
          <a:blip r:embed="rId4" cstate="print"/>
          <a:srcRect t="9439" b="8105"/>
          <a:stretch>
            <a:fillRect/>
          </a:stretch>
        </p:blipFill>
        <p:spPr bwMode="auto">
          <a:xfrm>
            <a:off x="1043608" y="2708920"/>
            <a:ext cx="6558503" cy="3816424"/>
          </a:xfrm>
          <a:prstGeom prst="rect">
            <a:avLst/>
          </a:prstGeom>
          <a:noFill/>
        </p:spPr>
      </p:pic>
    </p:spTree>
    <p:extLst>
      <p:ext uri="{BB962C8B-B14F-4D97-AF65-F5344CB8AC3E}">
        <p14:creationId xmlns:p14="http://schemas.microsoft.com/office/powerpoint/2010/main" val="92557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583668" y="5805264"/>
            <a:ext cx="5472608"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DATOS DEL ORGANISMO Y DE LOS RESPONSABLES</a:t>
            </a: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FORMULARIO DE ACCESO</a:t>
            </a:r>
            <a:endParaRPr lang="es-ES" sz="2400" dirty="0"/>
          </a:p>
        </p:txBody>
      </p:sp>
      <p:pic>
        <p:nvPicPr>
          <p:cNvPr id="3" name="2 Imagen"/>
          <p:cNvPicPr>
            <a:picLocks noChangeAspect="1"/>
          </p:cNvPicPr>
          <p:nvPr/>
        </p:nvPicPr>
        <p:blipFill rotWithShape="1">
          <a:blip r:embed="rId3" cstate="print">
            <a:extLst>
              <a:ext uri="{28A0092B-C50C-407E-A947-70E740481C1C}">
                <a14:useLocalDpi xmlns:a14="http://schemas.microsoft.com/office/drawing/2010/main" val="0"/>
              </a:ext>
            </a:extLst>
          </a:blip>
          <a:srcRect r="62333" b="24498"/>
          <a:stretch/>
        </p:blipFill>
        <p:spPr>
          <a:xfrm>
            <a:off x="2453536" y="1196752"/>
            <a:ext cx="3444240" cy="42863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31803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75656" y="4005064"/>
            <a:ext cx="5472608" cy="2088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marL="285750" indent="-285750" algn="just">
              <a:buClr>
                <a:schemeClr val="accent1"/>
              </a:buClr>
              <a:buFont typeface="Arial" panose="020B0604020202020204" pitchFamily="34" charset="0"/>
              <a:buChar char="•"/>
            </a:pPr>
            <a:r>
              <a:rPr lang="es-ES" dirty="0" smtClean="0">
                <a:solidFill>
                  <a:schemeClr val="tx1"/>
                </a:solidFill>
              </a:rPr>
              <a:t>PROCEDIMIENTO/S</a:t>
            </a:r>
          </a:p>
          <a:p>
            <a:pPr marL="285750" indent="-285750" algn="just">
              <a:buClr>
                <a:schemeClr val="accent1"/>
              </a:buClr>
              <a:buFont typeface="Arial" panose="020B0604020202020204" pitchFamily="34" charset="0"/>
              <a:buChar char="•"/>
            </a:pPr>
            <a:r>
              <a:rPr lang="es-ES" dirty="0" smtClean="0">
                <a:solidFill>
                  <a:schemeClr val="tx1"/>
                </a:solidFill>
              </a:rPr>
              <a:t>SERVICIO/S</a:t>
            </a:r>
          </a:p>
          <a:p>
            <a:pPr marL="285750" indent="-285750" algn="just">
              <a:buClr>
                <a:schemeClr val="accent1"/>
              </a:buClr>
              <a:buFont typeface="Arial" panose="020B0604020202020204" pitchFamily="34" charset="0"/>
              <a:buChar char="•"/>
            </a:pPr>
            <a:r>
              <a:rPr lang="es-ES" dirty="0" smtClean="0">
                <a:solidFill>
                  <a:schemeClr val="tx1"/>
                </a:solidFill>
              </a:rPr>
              <a:t>NORMATIVA APLICABLE</a:t>
            </a:r>
          </a:p>
          <a:p>
            <a:pPr algn="ctr">
              <a:buClr>
                <a:schemeClr val="accent1"/>
              </a:buClr>
            </a:pPr>
            <a:endParaRPr lang="es-ES" dirty="0" smtClean="0">
              <a:solidFill>
                <a:schemeClr val="tx1"/>
              </a:solidFill>
            </a:endParaRP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EXCEL</a:t>
            </a:r>
            <a:endParaRPr lang="es-ES" sz="2400" dirty="0"/>
          </a:p>
        </p:txBody>
      </p:sp>
      <p:pic>
        <p:nvPicPr>
          <p:cNvPr id="614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5325"/>
          <a:stretch/>
        </p:blipFill>
        <p:spPr bwMode="auto">
          <a:xfrm>
            <a:off x="683568" y="1628800"/>
            <a:ext cx="7452320" cy="1758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53076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2915816" y="4293096"/>
            <a:ext cx="5472608" cy="20882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s-ES" dirty="0">
              <a:solidFill>
                <a:schemeClr val="tx1"/>
              </a:solidFill>
            </a:endParaRPr>
          </a:p>
          <a:p>
            <a:pPr algn="ctr"/>
            <a:r>
              <a:rPr lang="es-ES" b="1" dirty="0" smtClean="0">
                <a:solidFill>
                  <a:schemeClr val="tx1"/>
                </a:solidFill>
              </a:rPr>
              <a:t>SI NO ESTÁ TODO CORRECTO:</a:t>
            </a:r>
          </a:p>
          <a:p>
            <a:pPr algn="ctr"/>
            <a:endParaRPr lang="es-ES" dirty="0" smtClean="0">
              <a:solidFill>
                <a:schemeClr val="tx1"/>
              </a:solidFill>
            </a:endParaRPr>
          </a:p>
          <a:p>
            <a:pPr algn="just"/>
            <a:r>
              <a:rPr lang="es-ES" dirty="0" smtClean="0">
                <a:solidFill>
                  <a:schemeClr val="tx1"/>
                </a:solidFill>
              </a:rPr>
              <a:t>La DGT pide subsanación al organismo a través del Centro de Usuarios de la PID. </a:t>
            </a:r>
            <a:endParaRPr lang="es-ES" b="1" dirty="0">
              <a:solidFill>
                <a:schemeClr val="tx1"/>
              </a:solidFill>
            </a:endParaRPr>
          </a:p>
        </p:txBody>
      </p:sp>
      <p:sp>
        <p:nvSpPr>
          <p:cNvPr id="8" name="7 Rectángulo redondeado"/>
          <p:cNvSpPr/>
          <p:nvPr/>
        </p:nvSpPr>
        <p:spPr>
          <a:xfrm>
            <a:off x="251520" y="1196752"/>
            <a:ext cx="5472608" cy="27363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SI ESTÁ TODO CORRECTO:</a:t>
            </a:r>
          </a:p>
          <a:p>
            <a:pPr algn="ctr"/>
            <a:endParaRPr lang="es-ES" b="1" dirty="0" smtClean="0">
              <a:solidFill>
                <a:schemeClr val="tx1"/>
              </a:solidFill>
            </a:endParaRPr>
          </a:p>
          <a:p>
            <a:pPr marL="342900" indent="-342900" algn="just">
              <a:buAutoNum type="arabicPeriod"/>
            </a:pPr>
            <a:r>
              <a:rPr lang="es-ES" dirty="0" smtClean="0">
                <a:solidFill>
                  <a:schemeClr val="tx1"/>
                </a:solidFill>
              </a:rPr>
              <a:t>La DGT autoriza el acceso al organismo a ese procedimiento y el Centro de Usuarios de la PID le traslada la autorización.</a:t>
            </a:r>
            <a:endParaRPr lang="es-ES" dirty="0">
              <a:solidFill>
                <a:schemeClr val="tx1"/>
              </a:solidFill>
            </a:endParaRP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FINALIZACIÓN</a:t>
            </a:r>
            <a:endParaRPr lang="es-ES" sz="2400" dirty="0"/>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1560016"/>
            <a:ext cx="194310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52" y="4346612"/>
            <a:ext cx="184785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3605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556792"/>
            <a:ext cx="2466975" cy="319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Rectángulo redondeado"/>
          <p:cNvSpPr/>
          <p:nvPr/>
        </p:nvSpPr>
        <p:spPr>
          <a:xfrm>
            <a:off x="2771800" y="2276872"/>
            <a:ext cx="5472608" cy="30243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dirty="0" smtClean="0">
                <a:solidFill>
                  <a:schemeClr val="tx1"/>
                </a:solidFill>
              </a:rPr>
              <a:t>Si tras </a:t>
            </a:r>
            <a:r>
              <a:rPr lang="es-ES" dirty="0">
                <a:solidFill>
                  <a:schemeClr val="tx1"/>
                </a:solidFill>
              </a:rPr>
              <a:t>una </a:t>
            </a:r>
            <a:r>
              <a:rPr lang="es-ES" b="1" dirty="0">
                <a:solidFill>
                  <a:schemeClr val="tx1"/>
                </a:solidFill>
              </a:rPr>
              <a:t>auditoría</a:t>
            </a:r>
            <a:r>
              <a:rPr lang="es-ES" dirty="0">
                <a:solidFill>
                  <a:schemeClr val="tx1"/>
                </a:solidFill>
              </a:rPr>
              <a:t> se observara que el organismo </a:t>
            </a:r>
            <a:r>
              <a:rPr lang="es-ES" b="1" dirty="0">
                <a:solidFill>
                  <a:schemeClr val="tx1"/>
                </a:solidFill>
              </a:rPr>
              <a:t>no cumple </a:t>
            </a:r>
            <a:r>
              <a:rPr lang="es-ES" dirty="0">
                <a:solidFill>
                  <a:schemeClr val="tx1"/>
                </a:solidFill>
              </a:rPr>
              <a:t>con lo </a:t>
            </a:r>
            <a:r>
              <a:rPr lang="es-ES" dirty="0" smtClean="0">
                <a:solidFill>
                  <a:schemeClr val="tx1"/>
                </a:solidFill>
              </a:rPr>
              <a:t>autorizado, </a:t>
            </a:r>
            <a:r>
              <a:rPr lang="es-ES" dirty="0">
                <a:solidFill>
                  <a:schemeClr val="tx1"/>
                </a:solidFill>
              </a:rPr>
              <a:t>el Acuerdo de condiciones de Servicio entre DGT y Función Pública </a:t>
            </a:r>
            <a:r>
              <a:rPr lang="es-ES" b="1" dirty="0" smtClean="0">
                <a:solidFill>
                  <a:schemeClr val="tx1"/>
                </a:solidFill>
              </a:rPr>
              <a:t>permite</a:t>
            </a:r>
            <a:r>
              <a:rPr lang="es-ES" dirty="0" smtClean="0">
                <a:solidFill>
                  <a:schemeClr val="tx1"/>
                </a:solidFill>
              </a:rPr>
              <a:t>, tras un requerimiento:</a:t>
            </a:r>
          </a:p>
          <a:p>
            <a:pPr algn="just"/>
            <a:endParaRPr lang="es-ES" dirty="0" smtClean="0">
              <a:solidFill>
                <a:schemeClr val="tx1"/>
              </a:solidFill>
            </a:endParaRPr>
          </a:p>
          <a:p>
            <a:pPr marL="285750" indent="-285750" algn="just">
              <a:buClr>
                <a:schemeClr val="accent1"/>
              </a:buClr>
              <a:buFont typeface="Arial" panose="020B0604020202020204" pitchFamily="34" charset="0"/>
              <a:buChar char="•"/>
            </a:pPr>
            <a:r>
              <a:rPr lang="es-ES" dirty="0" smtClean="0">
                <a:solidFill>
                  <a:schemeClr val="tx1"/>
                </a:solidFill>
              </a:rPr>
              <a:t>Una suspensión temporal</a:t>
            </a:r>
          </a:p>
          <a:p>
            <a:pPr algn="just">
              <a:buClr>
                <a:schemeClr val="accent1"/>
              </a:buClr>
            </a:pPr>
            <a:endParaRPr lang="es-ES" dirty="0" smtClean="0">
              <a:solidFill>
                <a:schemeClr val="tx1"/>
              </a:solidFill>
            </a:endParaRPr>
          </a:p>
          <a:p>
            <a:pPr marL="285750" indent="-285750" algn="just">
              <a:buClr>
                <a:schemeClr val="accent1"/>
              </a:buClr>
              <a:buFont typeface="Arial" panose="020B0604020202020204" pitchFamily="34" charset="0"/>
              <a:buChar char="•"/>
            </a:pPr>
            <a:r>
              <a:rPr lang="es-ES" dirty="0">
                <a:solidFill>
                  <a:schemeClr val="tx1"/>
                </a:solidFill>
              </a:rPr>
              <a:t>U</a:t>
            </a:r>
            <a:r>
              <a:rPr lang="es-ES" dirty="0" smtClean="0">
                <a:solidFill>
                  <a:schemeClr val="tx1"/>
                </a:solidFill>
              </a:rPr>
              <a:t>na revocación definitiva de la autorización</a:t>
            </a:r>
            <a:endParaRPr lang="es-ES" dirty="0">
              <a:solidFill>
                <a:schemeClr val="tx1"/>
              </a:solidFill>
            </a:endParaRP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INCUMPLIMIENTO</a:t>
            </a:r>
            <a:endParaRPr lang="es-ES" sz="2400" dirty="0"/>
          </a:p>
        </p:txBody>
      </p:sp>
    </p:spTree>
    <p:extLst>
      <p:ext uri="{BB962C8B-B14F-4D97-AF65-F5344CB8AC3E}">
        <p14:creationId xmlns:p14="http://schemas.microsoft.com/office/powerpoint/2010/main" val="1023165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1403648" y="2780928"/>
            <a:ext cx="5472608" cy="194421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b="1" u="sng" dirty="0">
                <a:solidFill>
                  <a:schemeClr val="tx1"/>
                </a:solidFill>
              </a:rPr>
              <a:t>4</a:t>
            </a:r>
            <a:r>
              <a:rPr lang="es-ES" b="1" u="sng" dirty="0" smtClean="0">
                <a:solidFill>
                  <a:schemeClr val="tx1"/>
                </a:solidFill>
              </a:rPr>
              <a:t> SERVICIOS NO SANCIONADORES</a:t>
            </a:r>
          </a:p>
          <a:p>
            <a:pPr algn="ctr"/>
            <a:endParaRPr lang="es-ES" b="1" u="sng" dirty="0" smtClean="0">
              <a:solidFill>
                <a:schemeClr val="tx1"/>
              </a:solidFill>
            </a:endParaRPr>
          </a:p>
          <a:p>
            <a:pPr algn="just">
              <a:buFont typeface="Courier New" pitchFamily="49" charset="0"/>
              <a:buChar char="o"/>
            </a:pPr>
            <a:r>
              <a:rPr lang="es-ES" b="1" dirty="0" smtClean="0">
                <a:solidFill>
                  <a:schemeClr val="tx1"/>
                </a:solidFill>
              </a:rPr>
              <a:t>SVDDGTVEHÍCULOHIST</a:t>
            </a:r>
          </a:p>
          <a:p>
            <a:pPr algn="just">
              <a:buFont typeface="Courier New" pitchFamily="49" charset="0"/>
              <a:buChar char="o"/>
            </a:pPr>
            <a:r>
              <a:rPr lang="es-ES" b="1" dirty="0" smtClean="0">
                <a:solidFill>
                  <a:schemeClr val="tx1"/>
                </a:solidFill>
              </a:rPr>
              <a:t>SVDDGTCONDUCTORPERMISO</a:t>
            </a:r>
          </a:p>
          <a:p>
            <a:pPr algn="just">
              <a:buFont typeface="Courier New" pitchFamily="49" charset="0"/>
              <a:buChar char="o"/>
            </a:pPr>
            <a:r>
              <a:rPr lang="es-ES" b="1" dirty="0" smtClean="0">
                <a:solidFill>
                  <a:schemeClr val="tx1"/>
                </a:solidFill>
              </a:rPr>
              <a:t>SVDDGTVEHÍCULOSDATOS</a:t>
            </a:r>
          </a:p>
          <a:p>
            <a:pPr algn="just">
              <a:buFont typeface="Courier New" pitchFamily="49" charset="0"/>
              <a:buChar char="o"/>
            </a:pPr>
            <a:r>
              <a:rPr lang="es-ES" b="1" dirty="0" smtClean="0">
                <a:solidFill>
                  <a:schemeClr val="tx1"/>
                </a:solidFill>
              </a:rPr>
              <a:t>SVDDGTTITULARVIA</a:t>
            </a:r>
          </a:p>
          <a:p>
            <a:pPr algn="just">
              <a:buFont typeface="Courier New" pitchFamily="49" charset="0"/>
              <a:buChar char="o"/>
            </a:pPr>
            <a:endParaRPr lang="es-ES" b="1" dirty="0" smtClean="0">
              <a:solidFill>
                <a:schemeClr val="tx1"/>
              </a:solidFill>
            </a:endParaRPr>
          </a:p>
          <a:p>
            <a:endParaRPr lang="es-ES" b="1" dirty="0">
              <a:solidFill>
                <a:schemeClr val="tx1"/>
              </a:solidFill>
            </a:endParaRPr>
          </a:p>
          <a:p>
            <a:pPr algn="ctr"/>
            <a:endParaRPr lang="es-ES" dirty="0">
              <a:solidFill>
                <a:schemeClr val="tx1"/>
              </a:solidFill>
            </a:endParaRPr>
          </a:p>
        </p:txBody>
      </p:sp>
      <p:sp>
        <p:nvSpPr>
          <p:cNvPr id="8" name="7 Rectángulo redondeado"/>
          <p:cNvSpPr/>
          <p:nvPr/>
        </p:nvSpPr>
        <p:spPr>
          <a:xfrm>
            <a:off x="1403648" y="1268760"/>
            <a:ext cx="5472608" cy="12961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b="1" u="sng" dirty="0" smtClean="0">
              <a:solidFill>
                <a:schemeClr val="tx1"/>
              </a:solidFill>
            </a:endParaRPr>
          </a:p>
          <a:p>
            <a:pPr algn="ctr"/>
            <a:r>
              <a:rPr lang="es-ES" b="1" u="sng" dirty="0" smtClean="0">
                <a:solidFill>
                  <a:schemeClr val="tx1"/>
                </a:solidFill>
              </a:rPr>
              <a:t>2 </a:t>
            </a:r>
            <a:r>
              <a:rPr lang="es-ES" b="1" u="sng" smtClean="0">
                <a:solidFill>
                  <a:schemeClr val="tx1"/>
                </a:solidFill>
              </a:rPr>
              <a:t>SERVICIOS </a:t>
            </a:r>
            <a:r>
              <a:rPr lang="es-ES" b="1" u="sng" smtClean="0">
                <a:solidFill>
                  <a:schemeClr val="tx1"/>
                </a:solidFill>
              </a:rPr>
              <a:t>SANCIONADORES LTSV:</a:t>
            </a:r>
            <a:endParaRPr lang="es-ES" b="1" u="sng" dirty="0" smtClean="0">
              <a:solidFill>
                <a:schemeClr val="tx1"/>
              </a:solidFill>
            </a:endParaRPr>
          </a:p>
          <a:p>
            <a:pPr algn="ctr"/>
            <a:endParaRPr lang="es-ES" b="1" u="sng" dirty="0" smtClean="0">
              <a:solidFill>
                <a:schemeClr val="tx1"/>
              </a:solidFill>
            </a:endParaRPr>
          </a:p>
          <a:p>
            <a:pPr algn="just">
              <a:buFont typeface="Courier New" pitchFamily="49" charset="0"/>
              <a:buChar char="o"/>
            </a:pPr>
            <a:r>
              <a:rPr lang="es-ES" b="1" dirty="0" smtClean="0">
                <a:solidFill>
                  <a:schemeClr val="tx1"/>
                </a:solidFill>
              </a:rPr>
              <a:t>SVDDGTVEHÍCULOSANC</a:t>
            </a:r>
          </a:p>
          <a:p>
            <a:pPr algn="just">
              <a:buFont typeface="Courier New" pitchFamily="49" charset="0"/>
              <a:buChar char="o"/>
            </a:pPr>
            <a:r>
              <a:rPr lang="es-ES" b="1" dirty="0" smtClean="0">
                <a:solidFill>
                  <a:schemeClr val="tx1"/>
                </a:solidFill>
              </a:rPr>
              <a:t>SVDDGTCONDUCTORSANC</a:t>
            </a:r>
          </a:p>
          <a:p>
            <a:pPr algn="ctr">
              <a:buFontTx/>
              <a:buChar char="-"/>
            </a:pPr>
            <a:endParaRPr lang="es-ES" dirty="0">
              <a:solidFill>
                <a:schemeClr val="tx1"/>
              </a:solidFill>
            </a:endParaRP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SERVICIOS QUE OFRECE LA DGT</a:t>
            </a:r>
            <a:endParaRPr lang="es-ES" sz="2400" dirty="0"/>
          </a:p>
        </p:txBody>
      </p:sp>
    </p:spTree>
    <p:extLst>
      <p:ext uri="{BB962C8B-B14F-4D97-AF65-F5344CB8AC3E}">
        <p14:creationId xmlns:p14="http://schemas.microsoft.com/office/powerpoint/2010/main" val="92557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Rectángulo redondeado"/>
          <p:cNvSpPr/>
          <p:nvPr/>
        </p:nvSpPr>
        <p:spPr>
          <a:xfrm>
            <a:off x="1403648" y="2924944"/>
            <a:ext cx="5472608" cy="28083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b="1" u="sng" dirty="0">
                <a:solidFill>
                  <a:schemeClr val="tx1"/>
                </a:solidFill>
              </a:rPr>
              <a:t>TODAS LAS SOLICITUDES TIENEN QUE LLEVAR </a:t>
            </a:r>
            <a:r>
              <a:rPr lang="es-ES" b="1" dirty="0" smtClean="0">
                <a:solidFill>
                  <a:schemeClr val="tx1"/>
                </a:solidFill>
              </a:rPr>
              <a:t>:</a:t>
            </a:r>
          </a:p>
          <a:p>
            <a:endParaRPr lang="es-ES" b="1" dirty="0">
              <a:solidFill>
                <a:schemeClr val="tx1"/>
              </a:solidFill>
            </a:endParaRPr>
          </a:p>
          <a:p>
            <a:pPr marL="285750" indent="-285750">
              <a:buClr>
                <a:schemeClr val="accent1"/>
              </a:buClr>
              <a:buFont typeface="Arial" panose="020B0604020202020204" pitchFamily="34" charset="0"/>
              <a:buChar char="•"/>
            </a:pPr>
            <a:r>
              <a:rPr lang="es-ES" dirty="0" smtClean="0">
                <a:solidFill>
                  <a:schemeClr val="tx1"/>
                </a:solidFill>
              </a:rPr>
              <a:t>FORMULARIO </a:t>
            </a:r>
          </a:p>
          <a:p>
            <a:pPr marL="285750" indent="-285750">
              <a:buClr>
                <a:schemeClr val="accent1"/>
              </a:buClr>
              <a:buFont typeface="Arial" panose="020B0604020202020204" pitchFamily="34" charset="0"/>
              <a:buChar char="•"/>
            </a:pPr>
            <a:r>
              <a:rPr lang="es-ES" dirty="0" smtClean="0">
                <a:solidFill>
                  <a:schemeClr val="tx1"/>
                </a:solidFill>
              </a:rPr>
              <a:t>EXCEL</a:t>
            </a:r>
          </a:p>
          <a:p>
            <a:pPr marL="285750" indent="-285750">
              <a:buClr>
                <a:schemeClr val="accent1"/>
              </a:buClr>
              <a:buFont typeface="Arial" panose="020B0604020202020204" pitchFamily="34" charset="0"/>
              <a:buChar char="•"/>
            </a:pPr>
            <a:r>
              <a:rPr lang="es-ES" dirty="0" smtClean="0">
                <a:solidFill>
                  <a:schemeClr val="tx1"/>
                </a:solidFill>
              </a:rPr>
              <a:t>CORREO ELECTRÓNICO </a:t>
            </a:r>
            <a:r>
              <a:rPr lang="es-ES" dirty="0">
                <a:solidFill>
                  <a:schemeClr val="tx1"/>
                </a:solidFill>
              </a:rPr>
              <a:t>DE LA PID (SOPORTE DE </a:t>
            </a:r>
            <a:r>
              <a:rPr lang="es-ES" dirty="0" smtClean="0">
                <a:solidFill>
                  <a:schemeClr val="tx1"/>
                </a:solidFill>
              </a:rPr>
              <a:t>INTERMEDIACIÓN)</a:t>
            </a:r>
          </a:p>
          <a:p>
            <a:pPr marL="285750" indent="-285750">
              <a:buClr>
                <a:schemeClr val="accent1"/>
              </a:buClr>
              <a:buFont typeface="Arial" panose="020B0604020202020204" pitchFamily="34" charset="0"/>
              <a:buChar char="•"/>
            </a:pPr>
            <a:r>
              <a:rPr lang="es-ES" dirty="0" smtClean="0">
                <a:solidFill>
                  <a:schemeClr val="tx1"/>
                </a:solidFill>
              </a:rPr>
              <a:t>Y </a:t>
            </a:r>
            <a:r>
              <a:rPr lang="es-ES" dirty="0">
                <a:solidFill>
                  <a:schemeClr val="tx1"/>
                </a:solidFill>
              </a:rPr>
              <a:t>DEPENDIENDO DEL PROCEDIMIENTO Y DEL SERVICIO VARÍA LA DOCUMENTACIÓN RESTANTE</a:t>
            </a:r>
          </a:p>
          <a:p>
            <a:pPr algn="ctr"/>
            <a:endParaRPr lang="es-ES" dirty="0">
              <a:solidFill>
                <a:schemeClr val="tx1"/>
              </a:solidFill>
            </a:endParaRPr>
          </a:p>
        </p:txBody>
      </p:sp>
      <p:grpSp>
        <p:nvGrpSpPr>
          <p:cNvPr id="3" name="2 Grupo"/>
          <p:cNvGrpSpPr/>
          <p:nvPr/>
        </p:nvGrpSpPr>
        <p:grpSpPr>
          <a:xfrm>
            <a:off x="1403648" y="1268760"/>
            <a:ext cx="5472608" cy="1152128"/>
            <a:chOff x="1403648" y="1268760"/>
            <a:chExt cx="5472608" cy="1152128"/>
          </a:xfrm>
        </p:grpSpPr>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338473"/>
              <a:ext cx="957647" cy="9237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redondeado"/>
            <p:cNvSpPr/>
            <p:nvPr/>
          </p:nvSpPr>
          <p:spPr>
            <a:xfrm>
              <a:off x="1403648" y="1268760"/>
              <a:ext cx="5472608"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                 UNA AUTORIZACIÓN POR PROCEDIMIENTO</a:t>
              </a:r>
              <a:endParaRPr lang="es-ES" dirty="0">
                <a:solidFill>
                  <a:schemeClr val="tx1"/>
                </a:solidFill>
              </a:endParaRPr>
            </a:p>
          </p:txBody>
        </p:sp>
      </p:gr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NORMAS COMUNES</a:t>
            </a:r>
            <a:endParaRPr lang="es-ES" sz="2400" dirty="0"/>
          </a:p>
        </p:txBody>
      </p:sp>
    </p:spTree>
    <p:extLst>
      <p:ext uri="{BB962C8B-B14F-4D97-AF65-F5344CB8AC3E}">
        <p14:creationId xmlns:p14="http://schemas.microsoft.com/office/powerpoint/2010/main" val="92557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FLUJO DE PETICIONES</a:t>
            </a:r>
            <a:endParaRPr lang="es-ES" sz="2400" dirty="0"/>
          </a:p>
        </p:txBody>
      </p:sp>
      <p:grpSp>
        <p:nvGrpSpPr>
          <p:cNvPr id="55" name="54 Grupo"/>
          <p:cNvGrpSpPr/>
          <p:nvPr/>
        </p:nvGrpSpPr>
        <p:grpSpPr>
          <a:xfrm>
            <a:off x="251520" y="1268760"/>
            <a:ext cx="6264696" cy="2088232"/>
            <a:chOff x="251520" y="1268760"/>
            <a:chExt cx="5676354" cy="1728192"/>
          </a:xfrm>
        </p:grpSpPr>
        <p:sp>
          <p:nvSpPr>
            <p:cNvPr id="6" name="5 Rectángulo redondeado"/>
            <p:cNvSpPr/>
            <p:nvPr/>
          </p:nvSpPr>
          <p:spPr>
            <a:xfrm>
              <a:off x="251520" y="1268760"/>
              <a:ext cx="2664296"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SOLICITUD</a:t>
              </a:r>
              <a:endParaRPr lang="es-ES" b="1" dirty="0">
                <a:solidFill>
                  <a:schemeClr val="tx1"/>
                </a:solidFill>
              </a:endParaRPr>
            </a:p>
          </p:txBody>
        </p:sp>
        <p:grpSp>
          <p:nvGrpSpPr>
            <p:cNvPr id="3" name="2 Grupo"/>
            <p:cNvGrpSpPr/>
            <p:nvPr/>
          </p:nvGrpSpPr>
          <p:grpSpPr>
            <a:xfrm>
              <a:off x="899592" y="2115272"/>
              <a:ext cx="5028282" cy="881680"/>
              <a:chOff x="1342690" y="2988160"/>
              <a:chExt cx="5028282" cy="881680"/>
            </a:xfrm>
          </p:grpSpPr>
          <p:grpSp>
            <p:nvGrpSpPr>
              <p:cNvPr id="7" name="6 Grupo"/>
              <p:cNvGrpSpPr/>
              <p:nvPr/>
            </p:nvGrpSpPr>
            <p:grpSpPr>
              <a:xfrm>
                <a:off x="1342690" y="2988160"/>
                <a:ext cx="1242042" cy="881680"/>
                <a:chOff x="2840" y="266232"/>
                <a:chExt cx="1242042" cy="881680"/>
              </a:xfrm>
            </p:grpSpPr>
            <p:sp>
              <p:nvSpPr>
                <p:cNvPr id="28" name="27 Rectángulo redondeado"/>
                <p:cNvSpPr/>
                <p:nvPr/>
              </p:nvSpPr>
              <p:spPr>
                <a:xfrm>
                  <a:off x="2840" y="266232"/>
                  <a:ext cx="1242042" cy="881680"/>
                </a:xfrm>
                <a:prstGeom prst="roundRect">
                  <a:avLst>
                    <a:gd name="adj" fmla="val 10000"/>
                  </a:avLst>
                </a:prstGeom>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29" name="28 Rectángulo"/>
                <p:cNvSpPr/>
                <p:nvPr/>
              </p:nvSpPr>
              <p:spPr>
                <a:xfrm>
                  <a:off x="28664" y="292056"/>
                  <a:ext cx="1190394" cy="830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Organismo cesionario</a:t>
                  </a:r>
                </a:p>
                <a:p>
                  <a:pPr lvl="0" algn="ctr" defTabSz="577850">
                    <a:lnSpc>
                      <a:spcPct val="90000"/>
                    </a:lnSpc>
                    <a:spcBef>
                      <a:spcPct val="0"/>
                    </a:spcBef>
                    <a:spcAft>
                      <a:spcPct val="35000"/>
                    </a:spcAft>
                  </a:pPr>
                  <a:r>
                    <a:rPr lang="es-ES" sz="1300" kern="1200" dirty="0"/>
                    <a:t>(Solicitante)</a:t>
                  </a:r>
                </a:p>
              </p:txBody>
            </p:sp>
          </p:grpSp>
          <p:grpSp>
            <p:nvGrpSpPr>
              <p:cNvPr id="8" name="7 Grupo"/>
              <p:cNvGrpSpPr/>
              <p:nvPr/>
            </p:nvGrpSpPr>
            <p:grpSpPr>
              <a:xfrm>
                <a:off x="2708936" y="3274987"/>
                <a:ext cx="263312" cy="308026"/>
                <a:chOff x="1369086" y="553059"/>
                <a:chExt cx="263312" cy="308026"/>
              </a:xfrm>
            </p:grpSpPr>
            <p:sp>
              <p:nvSpPr>
                <p:cNvPr id="26" name="25 Flecha derecha"/>
                <p:cNvSpPr/>
                <p:nvPr/>
              </p:nvSpPr>
              <p:spPr>
                <a:xfrm>
                  <a:off x="1369086" y="553059"/>
                  <a:ext cx="263312" cy="308026"/>
                </a:xfrm>
                <a:prstGeom prst="rightArrow">
                  <a:avLst>
                    <a:gd name="adj1" fmla="val 60000"/>
                    <a:gd name="adj2" fmla="val 50000"/>
                  </a:avLst>
                </a:prstGeom>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27" name="Flecha derecha 6"/>
                <p:cNvSpPr/>
                <p:nvPr/>
              </p:nvSpPr>
              <p:spPr>
                <a:xfrm>
                  <a:off x="1369086" y="614664"/>
                  <a:ext cx="184318" cy="1848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p:txBody>
            </p:sp>
          </p:grpSp>
          <p:grpSp>
            <p:nvGrpSpPr>
              <p:cNvPr id="11" name="10 Grupo"/>
              <p:cNvGrpSpPr/>
              <p:nvPr/>
            </p:nvGrpSpPr>
            <p:grpSpPr>
              <a:xfrm>
                <a:off x="3081549" y="2988160"/>
                <a:ext cx="1242042" cy="881680"/>
                <a:chOff x="1741699" y="266232"/>
                <a:chExt cx="1242042" cy="881680"/>
              </a:xfrm>
            </p:grpSpPr>
            <p:sp>
              <p:nvSpPr>
                <p:cNvPr id="24" name="23 Rectángulo redondeado"/>
                <p:cNvSpPr/>
                <p:nvPr/>
              </p:nvSpPr>
              <p:spPr>
                <a:xfrm>
                  <a:off x="1741699" y="266232"/>
                  <a:ext cx="1242042" cy="881680"/>
                </a:xfrm>
                <a:prstGeom prst="roundRect">
                  <a:avLst>
                    <a:gd name="adj" fmla="val 10000"/>
                  </a:avLst>
                </a:prstGeom>
              </p:spPr>
              <p:style>
                <a:lnRef idx="3">
                  <a:schemeClr val="lt1">
                    <a:hueOff val="0"/>
                    <a:satOff val="0"/>
                    <a:lumOff val="0"/>
                    <a:alphaOff val="0"/>
                  </a:schemeClr>
                </a:lnRef>
                <a:fillRef idx="1">
                  <a:schemeClr val="accent5">
                    <a:hueOff val="2723985"/>
                    <a:satOff val="1859"/>
                    <a:lumOff val="-5228"/>
                    <a:alphaOff val="0"/>
                  </a:schemeClr>
                </a:fillRef>
                <a:effectRef idx="1">
                  <a:schemeClr val="accent5">
                    <a:hueOff val="2723985"/>
                    <a:satOff val="1859"/>
                    <a:lumOff val="-5228"/>
                    <a:alphaOff val="0"/>
                  </a:schemeClr>
                </a:effectRef>
                <a:fontRef idx="minor">
                  <a:schemeClr val="lt1"/>
                </a:fontRef>
              </p:style>
            </p:sp>
            <p:sp>
              <p:nvSpPr>
                <p:cNvPr id="25" name="24 Rectángulo"/>
                <p:cNvSpPr/>
                <p:nvPr/>
              </p:nvSpPr>
              <p:spPr>
                <a:xfrm>
                  <a:off x="1767523" y="292056"/>
                  <a:ext cx="1190394" cy="830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PID (departamento Centro de Servicios)</a:t>
                  </a:r>
                </a:p>
              </p:txBody>
            </p:sp>
          </p:grpSp>
          <p:grpSp>
            <p:nvGrpSpPr>
              <p:cNvPr id="12" name="11 Grupo"/>
              <p:cNvGrpSpPr/>
              <p:nvPr/>
            </p:nvGrpSpPr>
            <p:grpSpPr>
              <a:xfrm>
                <a:off x="4447795" y="3274987"/>
                <a:ext cx="263312" cy="308026"/>
                <a:chOff x="3107945" y="553059"/>
                <a:chExt cx="263312" cy="308026"/>
              </a:xfrm>
            </p:grpSpPr>
            <p:sp>
              <p:nvSpPr>
                <p:cNvPr id="22" name="21 Flecha derecha"/>
                <p:cNvSpPr/>
                <p:nvPr/>
              </p:nvSpPr>
              <p:spPr>
                <a:xfrm>
                  <a:off x="3107945" y="553059"/>
                  <a:ext cx="263312" cy="308026"/>
                </a:xfrm>
                <a:prstGeom prst="rightArrow">
                  <a:avLst>
                    <a:gd name="adj1" fmla="val 60000"/>
                    <a:gd name="adj2" fmla="val 50000"/>
                  </a:avLst>
                </a:prstGeom>
              </p:spPr>
              <p:style>
                <a:lnRef idx="0">
                  <a:schemeClr val="lt1">
                    <a:hueOff val="0"/>
                    <a:satOff val="0"/>
                    <a:lumOff val="0"/>
                    <a:alphaOff val="0"/>
                  </a:schemeClr>
                </a:lnRef>
                <a:fillRef idx="1">
                  <a:schemeClr val="accent5">
                    <a:hueOff val="4085978"/>
                    <a:satOff val="2788"/>
                    <a:lumOff val="-7843"/>
                    <a:alphaOff val="0"/>
                  </a:schemeClr>
                </a:fillRef>
                <a:effectRef idx="1">
                  <a:schemeClr val="accent5">
                    <a:hueOff val="4085978"/>
                    <a:satOff val="2788"/>
                    <a:lumOff val="-7843"/>
                    <a:alphaOff val="0"/>
                  </a:schemeClr>
                </a:effectRef>
                <a:fontRef idx="minor">
                  <a:schemeClr val="lt1"/>
                </a:fontRef>
              </p:style>
            </p:sp>
            <p:sp>
              <p:nvSpPr>
                <p:cNvPr id="23" name="Flecha derecha 10"/>
                <p:cNvSpPr/>
                <p:nvPr/>
              </p:nvSpPr>
              <p:spPr>
                <a:xfrm>
                  <a:off x="3107945" y="614664"/>
                  <a:ext cx="184318" cy="1848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p:txBody>
            </p:sp>
          </p:grpSp>
          <p:grpSp>
            <p:nvGrpSpPr>
              <p:cNvPr id="13" name="12 Grupo"/>
              <p:cNvGrpSpPr/>
              <p:nvPr/>
            </p:nvGrpSpPr>
            <p:grpSpPr>
              <a:xfrm>
                <a:off x="4820408" y="2988160"/>
                <a:ext cx="1242042" cy="881680"/>
                <a:chOff x="3480558" y="266232"/>
                <a:chExt cx="1242042" cy="881680"/>
              </a:xfrm>
            </p:grpSpPr>
            <p:sp>
              <p:nvSpPr>
                <p:cNvPr id="20" name="19 Rectángulo redondeado"/>
                <p:cNvSpPr/>
                <p:nvPr/>
              </p:nvSpPr>
              <p:spPr>
                <a:xfrm>
                  <a:off x="3480558" y="266232"/>
                  <a:ext cx="1242042" cy="881680"/>
                </a:xfrm>
                <a:prstGeom prst="roundRect">
                  <a:avLst>
                    <a:gd name="adj" fmla="val 10000"/>
                  </a:avLst>
                </a:prstGeom>
              </p:spPr>
              <p:style>
                <a:lnRef idx="3">
                  <a:schemeClr val="lt1">
                    <a:hueOff val="0"/>
                    <a:satOff val="0"/>
                    <a:lumOff val="0"/>
                    <a:alphaOff val="0"/>
                  </a:schemeClr>
                </a:lnRef>
                <a:fillRef idx="1">
                  <a:schemeClr val="accent5">
                    <a:hueOff val="5447971"/>
                    <a:satOff val="3718"/>
                    <a:lumOff val="-10457"/>
                    <a:alphaOff val="0"/>
                  </a:schemeClr>
                </a:fillRef>
                <a:effectRef idx="1">
                  <a:schemeClr val="accent5">
                    <a:hueOff val="5447971"/>
                    <a:satOff val="3718"/>
                    <a:lumOff val="-10457"/>
                    <a:alphaOff val="0"/>
                  </a:schemeClr>
                </a:effectRef>
                <a:fontRef idx="minor">
                  <a:schemeClr val="lt1"/>
                </a:fontRef>
              </p:style>
            </p:sp>
            <p:sp>
              <p:nvSpPr>
                <p:cNvPr id="21" name="20 Rectángulo"/>
                <p:cNvSpPr/>
                <p:nvPr/>
              </p:nvSpPr>
              <p:spPr>
                <a:xfrm>
                  <a:off x="3506382" y="292056"/>
                  <a:ext cx="1190394" cy="830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DGT</a:t>
                  </a:r>
                  <a:endParaRPr lang="es-ES" sz="1300" kern="1200" dirty="0"/>
                </a:p>
              </p:txBody>
            </p:sp>
          </p:grpSp>
          <p:sp>
            <p:nvSpPr>
              <p:cNvPr id="19" name="Flecha derecha 14"/>
              <p:cNvSpPr/>
              <p:nvPr/>
            </p:nvSpPr>
            <p:spPr>
              <a:xfrm>
                <a:off x="6186654" y="3336592"/>
                <a:ext cx="184318" cy="1848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a:p>
            </p:txBody>
          </p:sp>
        </p:grpSp>
      </p:grpSp>
      <p:grpSp>
        <p:nvGrpSpPr>
          <p:cNvPr id="54" name="53 Grupo"/>
          <p:cNvGrpSpPr/>
          <p:nvPr/>
        </p:nvGrpSpPr>
        <p:grpSpPr>
          <a:xfrm>
            <a:off x="251520" y="3933056"/>
            <a:ext cx="7632848" cy="2203648"/>
            <a:chOff x="251520" y="3429000"/>
            <a:chExt cx="7132515" cy="1771600"/>
          </a:xfrm>
        </p:grpSpPr>
        <p:sp>
          <p:nvSpPr>
            <p:cNvPr id="30" name="29 Rectángulo redondeado"/>
            <p:cNvSpPr/>
            <p:nvPr/>
          </p:nvSpPr>
          <p:spPr>
            <a:xfrm>
              <a:off x="251520" y="3429000"/>
              <a:ext cx="2664296" cy="6480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RESPUESTA</a:t>
              </a:r>
              <a:endParaRPr lang="es-ES" b="1" dirty="0">
                <a:solidFill>
                  <a:schemeClr val="tx1"/>
                </a:solidFill>
              </a:endParaRPr>
            </a:p>
          </p:txBody>
        </p:sp>
        <p:grpSp>
          <p:nvGrpSpPr>
            <p:cNvPr id="4" name="3 Grupo"/>
            <p:cNvGrpSpPr/>
            <p:nvPr/>
          </p:nvGrpSpPr>
          <p:grpSpPr>
            <a:xfrm>
              <a:off x="2639261" y="4318920"/>
              <a:ext cx="4744774" cy="881680"/>
              <a:chOff x="2639261" y="4318920"/>
              <a:chExt cx="4744774" cy="881680"/>
            </a:xfrm>
          </p:grpSpPr>
          <p:grpSp>
            <p:nvGrpSpPr>
              <p:cNvPr id="37" name="36 Grupo"/>
              <p:cNvGrpSpPr/>
              <p:nvPr/>
            </p:nvGrpSpPr>
            <p:grpSpPr>
              <a:xfrm>
                <a:off x="2639261" y="4318920"/>
                <a:ext cx="1242042" cy="881680"/>
                <a:chOff x="1850260" y="157706"/>
                <a:chExt cx="1242042" cy="881680"/>
              </a:xfrm>
            </p:grpSpPr>
            <p:sp>
              <p:nvSpPr>
                <p:cNvPr id="38" name="37 Rectángulo redondeado"/>
                <p:cNvSpPr/>
                <p:nvPr/>
              </p:nvSpPr>
              <p:spPr>
                <a:xfrm>
                  <a:off x="1850260" y="157706"/>
                  <a:ext cx="1242042" cy="881680"/>
                </a:xfrm>
                <a:prstGeom prst="roundRect">
                  <a:avLst>
                    <a:gd name="adj" fmla="val 10000"/>
                  </a:avLst>
                </a:prstGeom>
              </p:spPr>
              <p:style>
                <a:lnRef idx="3">
                  <a:schemeClr val="lt1">
                    <a:hueOff val="0"/>
                    <a:satOff val="0"/>
                    <a:lumOff val="0"/>
                    <a:alphaOff val="0"/>
                  </a:schemeClr>
                </a:lnRef>
                <a:fillRef idx="1">
                  <a:schemeClr val="accent5">
                    <a:hueOff val="5447971"/>
                    <a:satOff val="3718"/>
                    <a:lumOff val="-10457"/>
                    <a:alphaOff val="0"/>
                  </a:schemeClr>
                </a:fillRef>
                <a:effectRef idx="1">
                  <a:schemeClr val="accent5">
                    <a:hueOff val="5447971"/>
                    <a:satOff val="3718"/>
                    <a:lumOff val="-10457"/>
                    <a:alphaOff val="0"/>
                  </a:schemeClr>
                </a:effectRef>
                <a:fontRef idx="minor">
                  <a:schemeClr val="lt1"/>
                </a:fontRef>
              </p:style>
            </p:sp>
            <p:sp>
              <p:nvSpPr>
                <p:cNvPr id="39" name="38 Rectángulo"/>
                <p:cNvSpPr/>
                <p:nvPr/>
              </p:nvSpPr>
              <p:spPr>
                <a:xfrm>
                  <a:off x="1876083" y="183530"/>
                  <a:ext cx="1190394" cy="830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smtClean="0"/>
                    <a:t> </a:t>
                  </a:r>
                  <a:r>
                    <a:rPr lang="es-ES" sz="1300" kern="1200" dirty="0"/>
                    <a:t>DGT</a:t>
                  </a:r>
                </a:p>
              </p:txBody>
            </p:sp>
          </p:grpSp>
          <p:sp>
            <p:nvSpPr>
              <p:cNvPr id="44" name="43 Flecha derecha"/>
              <p:cNvSpPr/>
              <p:nvPr/>
            </p:nvSpPr>
            <p:spPr>
              <a:xfrm>
                <a:off x="4016514" y="4579923"/>
                <a:ext cx="263312" cy="308026"/>
              </a:xfrm>
              <a:prstGeom prst="rightArrow">
                <a:avLst>
                  <a:gd name="adj1" fmla="val 60000"/>
                  <a:gd name="adj2" fmla="val 50000"/>
                </a:avLst>
              </a:prstGeom>
            </p:spPr>
            <p:style>
              <a:lnRef idx="0">
                <a:schemeClr val="lt1">
                  <a:hueOff val="0"/>
                  <a:satOff val="0"/>
                  <a:lumOff val="0"/>
                  <a:alphaOff val="0"/>
                </a:schemeClr>
              </a:lnRef>
              <a:fillRef idx="1">
                <a:schemeClr val="accent5">
                  <a:hueOff val="4085978"/>
                  <a:satOff val="2788"/>
                  <a:lumOff val="-7843"/>
                  <a:alphaOff val="0"/>
                </a:schemeClr>
              </a:fillRef>
              <a:effectRef idx="1">
                <a:schemeClr val="accent5">
                  <a:hueOff val="4085978"/>
                  <a:satOff val="2788"/>
                  <a:lumOff val="-7843"/>
                  <a:alphaOff val="0"/>
                </a:schemeClr>
              </a:effectRef>
              <a:fontRef idx="minor">
                <a:schemeClr val="lt1"/>
              </a:fontRef>
            </p:style>
          </p:sp>
          <p:grpSp>
            <p:nvGrpSpPr>
              <p:cNvPr id="47" name="46 Grupo"/>
              <p:cNvGrpSpPr/>
              <p:nvPr/>
            </p:nvGrpSpPr>
            <p:grpSpPr>
              <a:xfrm>
                <a:off x="4403134" y="4318920"/>
                <a:ext cx="1242042" cy="881680"/>
                <a:chOff x="3528393" y="157706"/>
                <a:chExt cx="1242042" cy="881680"/>
              </a:xfrm>
            </p:grpSpPr>
            <p:sp>
              <p:nvSpPr>
                <p:cNvPr id="48" name="47 Rectángulo redondeado"/>
                <p:cNvSpPr/>
                <p:nvPr/>
              </p:nvSpPr>
              <p:spPr>
                <a:xfrm>
                  <a:off x="3528393" y="157706"/>
                  <a:ext cx="1242042" cy="881680"/>
                </a:xfrm>
                <a:prstGeom prst="roundRect">
                  <a:avLst>
                    <a:gd name="adj" fmla="val 10000"/>
                  </a:avLst>
                </a:prstGeom>
              </p:spPr>
              <p:style>
                <a:lnRef idx="3">
                  <a:schemeClr val="lt1">
                    <a:hueOff val="0"/>
                    <a:satOff val="0"/>
                    <a:lumOff val="0"/>
                    <a:alphaOff val="0"/>
                  </a:schemeClr>
                </a:lnRef>
                <a:fillRef idx="1">
                  <a:schemeClr val="accent5">
                    <a:hueOff val="2723985"/>
                    <a:satOff val="1859"/>
                    <a:lumOff val="-5228"/>
                    <a:alphaOff val="0"/>
                  </a:schemeClr>
                </a:fillRef>
                <a:effectRef idx="1">
                  <a:schemeClr val="accent5">
                    <a:hueOff val="2723985"/>
                    <a:satOff val="1859"/>
                    <a:lumOff val="-5228"/>
                    <a:alphaOff val="0"/>
                  </a:schemeClr>
                </a:effectRef>
                <a:fontRef idx="minor">
                  <a:schemeClr val="lt1"/>
                </a:fontRef>
              </p:style>
            </p:sp>
            <p:sp>
              <p:nvSpPr>
                <p:cNvPr id="49" name="48 Rectángulo"/>
                <p:cNvSpPr/>
                <p:nvPr/>
              </p:nvSpPr>
              <p:spPr>
                <a:xfrm>
                  <a:off x="3554217" y="183530"/>
                  <a:ext cx="1190394" cy="830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PID (departamento Centro de Servicios)</a:t>
                  </a:r>
                </a:p>
              </p:txBody>
            </p:sp>
          </p:grpSp>
          <p:sp>
            <p:nvSpPr>
              <p:cNvPr id="50" name="49 Flecha derecha"/>
              <p:cNvSpPr/>
              <p:nvPr/>
            </p:nvSpPr>
            <p:spPr>
              <a:xfrm>
                <a:off x="5743556" y="4605747"/>
                <a:ext cx="263312" cy="308026"/>
              </a:xfrm>
              <a:prstGeom prst="rightArrow">
                <a:avLst>
                  <a:gd name="adj1" fmla="val 60000"/>
                  <a:gd name="adj2" fmla="val 50000"/>
                </a:avLst>
              </a:prstGeom>
            </p:spPr>
            <p:style>
              <a:lnRef idx="0">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grpSp>
            <p:nvGrpSpPr>
              <p:cNvPr id="51" name="50 Grupo"/>
              <p:cNvGrpSpPr/>
              <p:nvPr/>
            </p:nvGrpSpPr>
            <p:grpSpPr>
              <a:xfrm>
                <a:off x="6141993" y="4318920"/>
                <a:ext cx="1242042" cy="881680"/>
                <a:chOff x="4312863" y="157706"/>
                <a:chExt cx="1242042" cy="881680"/>
              </a:xfrm>
            </p:grpSpPr>
            <p:sp>
              <p:nvSpPr>
                <p:cNvPr id="52" name="51 Rectángulo redondeado"/>
                <p:cNvSpPr/>
                <p:nvPr/>
              </p:nvSpPr>
              <p:spPr>
                <a:xfrm>
                  <a:off x="4312863" y="157706"/>
                  <a:ext cx="1242042" cy="881680"/>
                </a:xfrm>
                <a:prstGeom prst="roundRect">
                  <a:avLst>
                    <a:gd name="adj" fmla="val 10000"/>
                  </a:avLst>
                </a:prstGeom>
              </p:spPr>
              <p:style>
                <a:lnRef idx="3">
                  <a:schemeClr val="lt1">
                    <a:hueOff val="0"/>
                    <a:satOff val="0"/>
                    <a:lumOff val="0"/>
                    <a:alphaOff val="0"/>
                  </a:schemeClr>
                </a:lnRef>
                <a:fillRef idx="1">
                  <a:schemeClr val="accent5">
                    <a:hueOff val="0"/>
                    <a:satOff val="0"/>
                    <a:lumOff val="0"/>
                    <a:alphaOff val="0"/>
                  </a:schemeClr>
                </a:fillRef>
                <a:effectRef idx="1">
                  <a:schemeClr val="accent5">
                    <a:hueOff val="0"/>
                    <a:satOff val="0"/>
                    <a:lumOff val="0"/>
                    <a:alphaOff val="0"/>
                  </a:schemeClr>
                </a:effectRef>
                <a:fontRef idx="minor">
                  <a:schemeClr val="lt1"/>
                </a:fontRef>
              </p:style>
            </p:sp>
            <p:sp>
              <p:nvSpPr>
                <p:cNvPr id="53" name="52 Rectángulo"/>
                <p:cNvSpPr/>
                <p:nvPr/>
              </p:nvSpPr>
              <p:spPr>
                <a:xfrm>
                  <a:off x="4338687" y="183530"/>
                  <a:ext cx="1190394" cy="830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s-ES" sz="1300" kern="1200" dirty="0"/>
                    <a:t>Organismo cesionario</a:t>
                  </a:r>
                </a:p>
                <a:p>
                  <a:pPr lvl="0" algn="ctr" defTabSz="577850">
                    <a:lnSpc>
                      <a:spcPct val="90000"/>
                    </a:lnSpc>
                    <a:spcBef>
                      <a:spcPct val="0"/>
                    </a:spcBef>
                    <a:spcAft>
                      <a:spcPct val="35000"/>
                    </a:spcAft>
                  </a:pPr>
                  <a:r>
                    <a:rPr lang="es-ES" sz="1300" kern="1200" dirty="0"/>
                    <a:t>(Solicitante)</a:t>
                  </a:r>
                </a:p>
              </p:txBody>
            </p:sp>
          </p:grpSp>
        </p:grpSp>
      </p:grpSp>
    </p:spTree>
    <p:extLst>
      <p:ext uri="{BB962C8B-B14F-4D97-AF65-F5344CB8AC3E}">
        <p14:creationId xmlns:p14="http://schemas.microsoft.com/office/powerpoint/2010/main" val="3772543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2 Grupo"/>
          <p:cNvGrpSpPr/>
          <p:nvPr/>
        </p:nvGrpSpPr>
        <p:grpSpPr>
          <a:xfrm>
            <a:off x="1187624" y="2492896"/>
            <a:ext cx="6480720" cy="3240360"/>
            <a:chOff x="1187624" y="2492896"/>
            <a:chExt cx="6480720" cy="3240360"/>
          </a:xfrm>
        </p:grpSpPr>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2344" y="3435071"/>
              <a:ext cx="2286000"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redondeado"/>
            <p:cNvSpPr/>
            <p:nvPr/>
          </p:nvSpPr>
          <p:spPr>
            <a:xfrm>
              <a:off x="1187624" y="2492896"/>
              <a:ext cx="6480720" cy="32403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SE PIDE UNA U OTRA DOCUMENTACIÓN EN FUNCIÓN DE:</a:t>
              </a:r>
            </a:p>
            <a:p>
              <a:pPr algn="ctr"/>
              <a:endParaRPr lang="es-ES" dirty="0">
                <a:solidFill>
                  <a:schemeClr val="tx1"/>
                </a:solidFill>
              </a:endParaRPr>
            </a:p>
            <a:p>
              <a:pPr marL="1200150" lvl="2" indent="-285750">
                <a:lnSpc>
                  <a:spcPct val="200000"/>
                </a:lnSpc>
                <a:buClr>
                  <a:schemeClr val="accent1"/>
                </a:buClr>
                <a:buFont typeface="Arial" panose="020B0604020202020204" pitchFamily="34" charset="0"/>
                <a:buChar char="•"/>
              </a:pPr>
              <a:r>
                <a:rPr lang="es-ES" dirty="0">
                  <a:solidFill>
                    <a:schemeClr val="tx1"/>
                  </a:solidFill>
                </a:rPr>
                <a:t>El organismo que lo </a:t>
              </a:r>
              <a:r>
                <a:rPr lang="es-ES" dirty="0" smtClean="0">
                  <a:solidFill>
                    <a:schemeClr val="tx1"/>
                  </a:solidFill>
                </a:rPr>
                <a:t>solicite.</a:t>
              </a:r>
            </a:p>
            <a:p>
              <a:pPr marL="1200150" lvl="2" indent="-285750">
                <a:lnSpc>
                  <a:spcPct val="200000"/>
                </a:lnSpc>
                <a:buClr>
                  <a:schemeClr val="accent1"/>
                </a:buClr>
                <a:buFont typeface="Arial" panose="020B0604020202020204" pitchFamily="34" charset="0"/>
                <a:buChar char="•"/>
              </a:pPr>
              <a:r>
                <a:rPr lang="es-ES" dirty="0" smtClean="0">
                  <a:solidFill>
                    <a:schemeClr val="tx1"/>
                  </a:solidFill>
                </a:rPr>
                <a:t>El/los servicio/s </a:t>
              </a:r>
              <a:r>
                <a:rPr lang="es-ES" dirty="0">
                  <a:solidFill>
                    <a:schemeClr val="tx1"/>
                  </a:solidFill>
                </a:rPr>
                <a:t>que </a:t>
              </a:r>
              <a:r>
                <a:rPr lang="es-ES" dirty="0" smtClean="0">
                  <a:solidFill>
                    <a:schemeClr val="tx1"/>
                  </a:solidFill>
                </a:rPr>
                <a:t>solicite.</a:t>
              </a:r>
            </a:p>
            <a:p>
              <a:pPr marL="285750" indent="-285750" algn="ctr">
                <a:buClr>
                  <a:schemeClr val="accent1"/>
                </a:buClr>
                <a:buFont typeface="Wingdings" panose="05000000000000000000" pitchFamily="2" charset="2"/>
                <a:buChar char="§"/>
              </a:pPr>
              <a:endParaRPr lang="es-ES" dirty="0">
                <a:solidFill>
                  <a:schemeClr val="tx1"/>
                </a:solidFill>
              </a:endParaRPr>
            </a:p>
          </p:txBody>
        </p:sp>
      </p:gr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DOCUMENTACIÓN</a:t>
            </a:r>
            <a:endParaRPr lang="es-ES" sz="2400" dirty="0"/>
          </a:p>
        </p:txBody>
      </p:sp>
    </p:spTree>
    <p:extLst>
      <p:ext uri="{BB962C8B-B14F-4D97-AF65-F5344CB8AC3E}">
        <p14:creationId xmlns:p14="http://schemas.microsoft.com/office/powerpoint/2010/main" val="3607253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333" t="5556" r="4222" b="5556"/>
          <a:stretch/>
        </p:blipFill>
        <p:spPr bwMode="auto">
          <a:xfrm>
            <a:off x="107504" y="2420888"/>
            <a:ext cx="2113280" cy="147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7 Rectángulo redondeado"/>
          <p:cNvSpPr/>
          <p:nvPr/>
        </p:nvSpPr>
        <p:spPr>
          <a:xfrm>
            <a:off x="755576" y="1268760"/>
            <a:ext cx="6912768" cy="86409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u="sng" dirty="0" smtClean="0">
                <a:solidFill>
                  <a:schemeClr val="tx1"/>
                </a:solidFill>
              </a:rPr>
              <a:t>AGE</a:t>
            </a:r>
            <a:r>
              <a:rPr lang="es-ES" dirty="0" smtClean="0">
                <a:solidFill>
                  <a:schemeClr val="tx1"/>
                </a:solidFill>
              </a:rPr>
              <a:t>: no se puede solicitar porque la competencia es de la DGT.</a:t>
            </a:r>
            <a:endParaRPr lang="es-ES" dirty="0">
              <a:solidFill>
                <a:schemeClr val="tx1"/>
              </a:solidFill>
            </a:endParaRP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PARA LOS DOS SERVICIOS SANCIONADORES LTSV</a:t>
            </a:r>
            <a:endParaRPr lang="es-ES" sz="2400" dirty="0"/>
          </a:p>
        </p:txBody>
      </p:sp>
      <p:sp>
        <p:nvSpPr>
          <p:cNvPr id="5" name="4 Rectángulo redondeado"/>
          <p:cNvSpPr/>
          <p:nvPr/>
        </p:nvSpPr>
        <p:spPr>
          <a:xfrm>
            <a:off x="1475656" y="3356992"/>
            <a:ext cx="6912768" cy="29523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u="sng" dirty="0" smtClean="0">
                <a:solidFill>
                  <a:schemeClr val="tx1"/>
                </a:solidFill>
              </a:rPr>
              <a:t>CC.AA.</a:t>
            </a:r>
            <a:r>
              <a:rPr lang="es-ES" dirty="0" smtClean="0">
                <a:solidFill>
                  <a:schemeClr val="tx1"/>
                </a:solidFill>
              </a:rPr>
              <a:t>: solo País Vasco y Cataluña. En un futuro también Navarra. </a:t>
            </a:r>
          </a:p>
          <a:p>
            <a:pPr algn="ctr"/>
            <a:endParaRPr lang="es-ES" dirty="0" smtClean="0">
              <a:solidFill>
                <a:schemeClr val="tx1"/>
              </a:solidFill>
            </a:endParaRPr>
          </a:p>
          <a:p>
            <a:pPr algn="just"/>
            <a:r>
              <a:rPr lang="es-ES" dirty="0" smtClean="0">
                <a:solidFill>
                  <a:schemeClr val="tx1"/>
                </a:solidFill>
              </a:rPr>
              <a:t>DOCUMENTACIÓN: </a:t>
            </a:r>
          </a:p>
          <a:p>
            <a:pPr marL="1200150" lvl="2" indent="-285750" algn="just">
              <a:buClr>
                <a:schemeClr val="accent1"/>
              </a:buClr>
              <a:buFont typeface="Arial" panose="020B0604020202020204" pitchFamily="34" charset="0"/>
              <a:buChar char="•"/>
            </a:pPr>
            <a:r>
              <a:rPr lang="es-ES" dirty="0">
                <a:solidFill>
                  <a:schemeClr val="tx1"/>
                </a:solidFill>
              </a:rPr>
              <a:t>Formulario de acceso</a:t>
            </a:r>
          </a:p>
          <a:p>
            <a:pPr marL="1200150" lvl="2" indent="-285750" algn="just">
              <a:buClr>
                <a:schemeClr val="accent1"/>
              </a:buClr>
              <a:buFont typeface="Arial" panose="020B0604020202020204" pitchFamily="34" charset="0"/>
              <a:buChar char="•"/>
            </a:pPr>
            <a:r>
              <a:rPr lang="es-ES" dirty="0">
                <a:solidFill>
                  <a:schemeClr val="tx1"/>
                </a:solidFill>
              </a:rPr>
              <a:t>Excel</a:t>
            </a:r>
          </a:p>
          <a:p>
            <a:pPr marL="1200150" lvl="2" indent="-285750" algn="just">
              <a:buClr>
                <a:schemeClr val="accent1"/>
              </a:buClr>
              <a:buFont typeface="Arial" panose="020B0604020202020204" pitchFamily="34" charset="0"/>
              <a:buChar char="•"/>
            </a:pPr>
            <a:r>
              <a:rPr lang="es-ES" dirty="0">
                <a:solidFill>
                  <a:schemeClr val="tx1"/>
                </a:solidFill>
              </a:rPr>
              <a:t>Correo </a:t>
            </a:r>
            <a:r>
              <a:rPr lang="es-ES" dirty="0" smtClean="0">
                <a:solidFill>
                  <a:schemeClr val="tx1"/>
                </a:solidFill>
              </a:rPr>
              <a:t>electrónico de solicitud</a:t>
            </a:r>
            <a:endParaRPr lang="es-ES" dirty="0">
              <a:solidFill>
                <a:schemeClr val="tx1"/>
              </a:solidFill>
            </a:endParaRPr>
          </a:p>
          <a:p>
            <a:pPr marL="0" lvl="2" algn="just"/>
            <a:endParaRPr lang="es-ES" dirty="0" smtClean="0">
              <a:solidFill>
                <a:schemeClr val="tx1"/>
              </a:solidFill>
            </a:endParaRPr>
          </a:p>
          <a:p>
            <a:pPr marL="0" lvl="2" algn="just"/>
            <a:r>
              <a:rPr lang="es-ES" dirty="0" smtClean="0">
                <a:solidFill>
                  <a:schemeClr val="tx1"/>
                </a:solidFill>
              </a:rPr>
              <a:t>No se necesita nada más porque la competencia está en la norma que regula la transferencia.</a:t>
            </a:r>
          </a:p>
        </p:txBody>
      </p:sp>
      <p:pic>
        <p:nvPicPr>
          <p:cNvPr id="921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1023491"/>
            <a:ext cx="1371599" cy="490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502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908720"/>
            <a:ext cx="957773"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Rectángulo redondeado"/>
          <p:cNvSpPr/>
          <p:nvPr/>
        </p:nvSpPr>
        <p:spPr>
          <a:xfrm>
            <a:off x="251520" y="1052736"/>
            <a:ext cx="8136904" cy="56886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ES" b="1" u="sng" dirty="0" smtClean="0">
                <a:solidFill>
                  <a:schemeClr val="tx1"/>
                </a:solidFill>
              </a:rPr>
              <a:t>EE.LL.</a:t>
            </a:r>
            <a:r>
              <a:rPr lang="es-ES" dirty="0" smtClean="0">
                <a:solidFill>
                  <a:schemeClr val="tx1"/>
                </a:solidFill>
              </a:rPr>
              <a:t>:</a:t>
            </a:r>
          </a:p>
          <a:p>
            <a:pPr algn="ctr"/>
            <a:endParaRPr lang="es-ES" dirty="0">
              <a:solidFill>
                <a:schemeClr val="tx1"/>
              </a:solidFill>
            </a:endParaRPr>
          </a:p>
          <a:p>
            <a:pPr algn="ctr"/>
            <a:endParaRPr lang="es-ES" dirty="0" smtClean="0">
              <a:solidFill>
                <a:schemeClr val="tx1"/>
              </a:solidFill>
            </a:endParaRPr>
          </a:p>
          <a:p>
            <a:pPr marL="742950" lvl="1" indent="-285750" algn="just">
              <a:buClr>
                <a:schemeClr val="accent1"/>
              </a:buClr>
              <a:buFont typeface="Courier New" panose="02070309020205020404" pitchFamily="49" charset="0"/>
              <a:buChar char="o"/>
            </a:pPr>
            <a:endParaRPr lang="es-ES" dirty="0" smtClean="0">
              <a:solidFill>
                <a:schemeClr val="tx1"/>
              </a:solidFill>
            </a:endParaRPr>
          </a:p>
          <a:p>
            <a:pPr marL="742950" lvl="1" indent="-285750" algn="just">
              <a:buClr>
                <a:schemeClr val="accent1"/>
              </a:buClr>
              <a:buFont typeface="Courier New" panose="02070309020205020404" pitchFamily="49" charset="0"/>
              <a:buChar char="o"/>
            </a:pPr>
            <a:r>
              <a:rPr lang="es-ES" dirty="0" smtClean="0">
                <a:solidFill>
                  <a:schemeClr val="tx1"/>
                </a:solidFill>
              </a:rPr>
              <a:t>Formulario de acceso</a:t>
            </a:r>
          </a:p>
          <a:p>
            <a:pPr marL="742950" lvl="1" indent="-285750" algn="just">
              <a:buClr>
                <a:schemeClr val="accent1"/>
              </a:buClr>
              <a:buFont typeface="Courier New" panose="02070309020205020404" pitchFamily="49" charset="0"/>
              <a:buChar char="o"/>
            </a:pPr>
            <a:r>
              <a:rPr lang="es-ES" dirty="0" smtClean="0">
                <a:solidFill>
                  <a:schemeClr val="tx1"/>
                </a:solidFill>
              </a:rPr>
              <a:t>Excel</a:t>
            </a:r>
          </a:p>
          <a:p>
            <a:pPr marL="742950" lvl="1" indent="-285750" algn="just">
              <a:buClr>
                <a:schemeClr val="accent1"/>
              </a:buClr>
              <a:buFont typeface="Courier New" panose="02070309020205020404" pitchFamily="49" charset="0"/>
              <a:buChar char="o"/>
            </a:pPr>
            <a:r>
              <a:rPr lang="es-ES" dirty="0" smtClean="0">
                <a:solidFill>
                  <a:schemeClr val="tx1"/>
                </a:solidFill>
              </a:rPr>
              <a:t>Adhesión al convenio PMSBAE entre su CCAA y </a:t>
            </a:r>
            <a:r>
              <a:rPr lang="es-ES" dirty="0">
                <a:solidFill>
                  <a:schemeClr val="tx1"/>
                </a:solidFill>
              </a:rPr>
              <a:t>F</a:t>
            </a:r>
            <a:r>
              <a:rPr lang="es-ES" dirty="0" smtClean="0">
                <a:solidFill>
                  <a:schemeClr val="tx1"/>
                </a:solidFill>
              </a:rPr>
              <a:t>unción Pública</a:t>
            </a:r>
          </a:p>
          <a:p>
            <a:pPr marL="742950" lvl="1" indent="-285750" algn="just">
              <a:buClr>
                <a:schemeClr val="accent1"/>
              </a:buClr>
              <a:buFont typeface="Courier New" panose="02070309020205020404" pitchFamily="49" charset="0"/>
              <a:buChar char="o"/>
            </a:pPr>
            <a:r>
              <a:rPr lang="es-ES" dirty="0" smtClean="0">
                <a:solidFill>
                  <a:schemeClr val="tx1"/>
                </a:solidFill>
              </a:rPr>
              <a:t>Correo electrónico de solicitud .</a:t>
            </a:r>
          </a:p>
          <a:p>
            <a:pPr lvl="1" algn="just">
              <a:buClr>
                <a:schemeClr val="accent1"/>
              </a:buClr>
            </a:pPr>
            <a:endParaRPr lang="es-ES" dirty="0">
              <a:solidFill>
                <a:schemeClr val="tx1"/>
              </a:solidFill>
            </a:endParaRPr>
          </a:p>
          <a:p>
            <a:pPr lvl="1" algn="just">
              <a:buClr>
                <a:schemeClr val="accent1"/>
              </a:buClr>
            </a:pPr>
            <a:r>
              <a:rPr lang="es-ES" dirty="0" smtClean="0">
                <a:solidFill>
                  <a:schemeClr val="tx1"/>
                </a:solidFill>
              </a:rPr>
              <a:t>Para conceder el acceso a los servicios sancionadores el Jefe responsable de cada CCAA deberá dirigirse al Jefe provincial de la provincia en la que se ubique la EELL solicitante para que confirme que esta,  cumple con los requisitos de ejercicio de potestad sancionadora, envío de puntos y de accidentes y si tienen policía local, que participan en campañas. </a:t>
            </a:r>
          </a:p>
          <a:p>
            <a:pPr lvl="1" algn="just">
              <a:buClr>
                <a:schemeClr val="accent1"/>
              </a:buClr>
            </a:pPr>
            <a:endParaRPr lang="es-ES" dirty="0" smtClean="0">
              <a:solidFill>
                <a:schemeClr val="tx1"/>
              </a:solidFill>
            </a:endParaRPr>
          </a:p>
          <a:p>
            <a:pPr marL="742950" lvl="1" indent="-285750" algn="just">
              <a:buClr>
                <a:schemeClr val="accent1"/>
              </a:buClr>
            </a:pPr>
            <a:r>
              <a:rPr lang="es-ES" dirty="0" smtClean="0">
                <a:solidFill>
                  <a:schemeClr val="tx1"/>
                </a:solidFill>
              </a:rPr>
              <a:t>En el caso de que no cumplan alguno de estos requisitos NO SE CONCEDERÍA LA AUTORIZACIÓN.</a:t>
            </a:r>
          </a:p>
          <a:p>
            <a:pPr algn="just"/>
            <a:endParaRPr lang="es-ES" dirty="0">
              <a:solidFill>
                <a:schemeClr val="tx1"/>
              </a:solidFill>
            </a:endParaRP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PARA LOS DOS SERVICIOS SANCIONADORES LTSV</a:t>
            </a:r>
            <a:endParaRPr lang="es-ES" sz="2400" dirty="0"/>
          </a:p>
        </p:txBody>
      </p:sp>
    </p:spTree>
    <p:extLst>
      <p:ext uri="{BB962C8B-B14F-4D97-AF65-F5344CB8AC3E}">
        <p14:creationId xmlns:p14="http://schemas.microsoft.com/office/powerpoint/2010/main" val="1573877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333" t="5556" r="4222" b="5556"/>
          <a:stretch/>
        </p:blipFill>
        <p:spPr bwMode="auto">
          <a:xfrm>
            <a:off x="192832" y="3219696"/>
            <a:ext cx="1426840" cy="994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8 Rectángulo redondeado"/>
          <p:cNvSpPr/>
          <p:nvPr/>
        </p:nvSpPr>
        <p:spPr>
          <a:xfrm>
            <a:off x="1763688" y="2780928"/>
            <a:ext cx="5544616" cy="2016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b="1" u="sng" dirty="0">
                <a:solidFill>
                  <a:schemeClr val="tx1"/>
                </a:solidFill>
              </a:rPr>
              <a:t>CC.AA.</a:t>
            </a:r>
            <a:r>
              <a:rPr lang="es-ES" dirty="0">
                <a:solidFill>
                  <a:schemeClr val="tx1"/>
                </a:solidFill>
              </a:rPr>
              <a:t>: </a:t>
            </a:r>
            <a:endParaRPr lang="es-ES" dirty="0" smtClean="0">
              <a:solidFill>
                <a:schemeClr val="tx1"/>
              </a:solidFill>
            </a:endParaRPr>
          </a:p>
          <a:p>
            <a:pPr marL="742950" lvl="1" indent="-285750" algn="just">
              <a:buClr>
                <a:schemeClr val="accent1"/>
              </a:buClr>
              <a:buFont typeface="Arial" panose="020B0604020202020204" pitchFamily="34" charset="0"/>
              <a:buChar char="•"/>
            </a:pPr>
            <a:r>
              <a:rPr lang="es-ES" dirty="0" smtClean="0">
                <a:solidFill>
                  <a:schemeClr val="tx1"/>
                </a:solidFill>
              </a:rPr>
              <a:t>Formulario de acceso</a:t>
            </a:r>
          </a:p>
          <a:p>
            <a:pPr marL="742950" lvl="1" indent="-285750" algn="just">
              <a:buClr>
                <a:schemeClr val="accent1"/>
              </a:buClr>
              <a:buFont typeface="Arial" panose="020B0604020202020204" pitchFamily="34" charset="0"/>
              <a:buChar char="•"/>
            </a:pPr>
            <a:r>
              <a:rPr lang="es-ES" dirty="0" smtClean="0">
                <a:solidFill>
                  <a:schemeClr val="tx1"/>
                </a:solidFill>
              </a:rPr>
              <a:t>Excel</a:t>
            </a:r>
          </a:p>
          <a:p>
            <a:pPr marL="742950" lvl="1" indent="-285750" algn="just">
              <a:buClr>
                <a:schemeClr val="accent1"/>
              </a:buClr>
              <a:buFont typeface="Arial" panose="020B0604020202020204" pitchFamily="34" charset="0"/>
              <a:buChar char="•"/>
            </a:pPr>
            <a:r>
              <a:rPr lang="es-ES" dirty="0" smtClean="0">
                <a:solidFill>
                  <a:schemeClr val="tx1"/>
                </a:solidFill>
              </a:rPr>
              <a:t>Convenio (actualmente todas tienen)</a:t>
            </a:r>
          </a:p>
          <a:p>
            <a:pPr marL="742950" lvl="1" indent="-285750" algn="just">
              <a:buClr>
                <a:schemeClr val="accent1"/>
              </a:buClr>
              <a:buFont typeface="Arial" panose="020B0604020202020204" pitchFamily="34" charset="0"/>
              <a:buChar char="•"/>
            </a:pPr>
            <a:r>
              <a:rPr lang="es-ES" dirty="0" smtClean="0">
                <a:solidFill>
                  <a:schemeClr val="tx1"/>
                </a:solidFill>
              </a:rPr>
              <a:t>Correo electrónico de solicitud</a:t>
            </a:r>
            <a:endParaRPr lang="es-ES" dirty="0">
              <a:solidFill>
                <a:schemeClr val="tx1"/>
              </a:solidFill>
            </a:endParaRPr>
          </a:p>
        </p:txBody>
      </p:sp>
      <p:sp>
        <p:nvSpPr>
          <p:cNvPr id="8" name="7 Rectángulo redondeado"/>
          <p:cNvSpPr/>
          <p:nvPr/>
        </p:nvSpPr>
        <p:spPr>
          <a:xfrm>
            <a:off x="1763688" y="980728"/>
            <a:ext cx="5472608" cy="1800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b="1" u="sng" dirty="0">
                <a:solidFill>
                  <a:schemeClr val="tx1"/>
                </a:solidFill>
              </a:rPr>
              <a:t>AGE</a:t>
            </a:r>
            <a:r>
              <a:rPr lang="es-ES" dirty="0" smtClean="0">
                <a:solidFill>
                  <a:schemeClr val="tx1"/>
                </a:solidFill>
              </a:rPr>
              <a:t>:</a:t>
            </a:r>
          </a:p>
          <a:p>
            <a:pPr marL="742950" lvl="1" indent="-285750" algn="just">
              <a:buClr>
                <a:schemeClr val="accent1"/>
              </a:buClr>
              <a:buFont typeface="Arial" panose="020B0604020202020204" pitchFamily="34" charset="0"/>
              <a:buChar char="•"/>
            </a:pPr>
            <a:r>
              <a:rPr lang="es-ES" dirty="0" smtClean="0">
                <a:solidFill>
                  <a:schemeClr val="tx1"/>
                </a:solidFill>
              </a:rPr>
              <a:t>Formulario de acceso</a:t>
            </a:r>
          </a:p>
          <a:p>
            <a:pPr marL="742950" lvl="1" indent="-285750" algn="just">
              <a:buClr>
                <a:schemeClr val="accent1"/>
              </a:buClr>
              <a:buFont typeface="Arial" panose="020B0604020202020204" pitchFamily="34" charset="0"/>
              <a:buChar char="•"/>
            </a:pPr>
            <a:r>
              <a:rPr lang="es-ES" dirty="0" smtClean="0">
                <a:solidFill>
                  <a:schemeClr val="tx1"/>
                </a:solidFill>
              </a:rPr>
              <a:t>Excel</a:t>
            </a:r>
          </a:p>
          <a:p>
            <a:pPr marL="742950" lvl="1" indent="-285750" algn="just">
              <a:buClr>
                <a:schemeClr val="accent1"/>
              </a:buClr>
              <a:buFont typeface="Arial" panose="020B0604020202020204" pitchFamily="34" charset="0"/>
              <a:buChar char="•"/>
            </a:pPr>
            <a:r>
              <a:rPr lang="es-ES" dirty="0" smtClean="0">
                <a:solidFill>
                  <a:schemeClr val="tx1"/>
                </a:solidFill>
              </a:rPr>
              <a:t>Correo electrónico de solicitud</a:t>
            </a:r>
          </a:p>
          <a:p>
            <a:pPr marL="742950" lvl="1" indent="-285750" algn="just">
              <a:buClr>
                <a:schemeClr val="accent1"/>
              </a:buClr>
              <a:buFont typeface="Arial" panose="020B0604020202020204" pitchFamily="34" charset="0"/>
              <a:buChar char="•"/>
            </a:pPr>
            <a:endParaRPr lang="es-ES" dirty="0" smtClean="0">
              <a:solidFill>
                <a:schemeClr val="tx1"/>
              </a:solidFill>
            </a:endParaRPr>
          </a:p>
          <a:p>
            <a:pPr algn="ctr"/>
            <a:r>
              <a:rPr lang="es-ES" dirty="0" smtClean="0">
                <a:solidFill>
                  <a:schemeClr val="tx1"/>
                </a:solidFill>
              </a:rPr>
              <a:t> </a:t>
            </a:r>
            <a:endParaRPr lang="es-ES" dirty="0">
              <a:solidFill>
                <a:schemeClr val="tx1"/>
              </a:solidFill>
            </a:endParaRP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PARA LOS OTROS TRES SERVICIOS</a:t>
            </a:r>
            <a:endParaRPr lang="es-ES" sz="2400" dirty="0"/>
          </a:p>
        </p:txBody>
      </p:sp>
      <p:sp>
        <p:nvSpPr>
          <p:cNvPr id="6" name="5 Rectángulo redondeado"/>
          <p:cNvSpPr/>
          <p:nvPr/>
        </p:nvSpPr>
        <p:spPr>
          <a:xfrm>
            <a:off x="1835696" y="4797152"/>
            <a:ext cx="5472608" cy="2016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s-ES" b="1" u="sng" dirty="0">
                <a:solidFill>
                  <a:schemeClr val="tx1"/>
                </a:solidFill>
              </a:rPr>
              <a:t>EE.LL.</a:t>
            </a:r>
            <a:r>
              <a:rPr lang="es-ES" dirty="0">
                <a:solidFill>
                  <a:schemeClr val="tx1"/>
                </a:solidFill>
              </a:rPr>
              <a:t>:</a:t>
            </a:r>
            <a:r>
              <a:rPr lang="es-ES" dirty="0" smtClean="0">
                <a:solidFill>
                  <a:schemeClr val="tx1"/>
                </a:solidFill>
              </a:rPr>
              <a:t> </a:t>
            </a:r>
          </a:p>
          <a:p>
            <a:pPr marL="742950" lvl="1" indent="-285750" algn="just">
              <a:buClr>
                <a:schemeClr val="accent1"/>
              </a:buClr>
              <a:buFont typeface="Arial" panose="020B0604020202020204" pitchFamily="34" charset="0"/>
              <a:buChar char="•"/>
            </a:pPr>
            <a:r>
              <a:rPr lang="es-ES" dirty="0" smtClean="0">
                <a:solidFill>
                  <a:schemeClr val="tx1"/>
                </a:solidFill>
              </a:rPr>
              <a:t>Formulario de acceso</a:t>
            </a:r>
          </a:p>
          <a:p>
            <a:pPr marL="742950" lvl="1" indent="-285750" algn="just">
              <a:buClr>
                <a:schemeClr val="accent1"/>
              </a:buClr>
              <a:buFont typeface="Arial" panose="020B0604020202020204" pitchFamily="34" charset="0"/>
              <a:buChar char="•"/>
            </a:pPr>
            <a:r>
              <a:rPr lang="es-ES" dirty="0" smtClean="0">
                <a:solidFill>
                  <a:schemeClr val="tx1"/>
                </a:solidFill>
              </a:rPr>
              <a:t>Excel</a:t>
            </a:r>
          </a:p>
          <a:p>
            <a:pPr marL="742950" lvl="1" indent="-285750" algn="just">
              <a:buClr>
                <a:schemeClr val="accent1"/>
              </a:buClr>
              <a:buFont typeface="Arial" panose="020B0604020202020204" pitchFamily="34" charset="0"/>
              <a:buChar char="•"/>
            </a:pPr>
            <a:r>
              <a:rPr lang="es-ES" dirty="0" smtClean="0">
                <a:solidFill>
                  <a:schemeClr val="tx1"/>
                </a:solidFill>
              </a:rPr>
              <a:t>Adhesión al convenio de su CC.AA. con la PID</a:t>
            </a:r>
          </a:p>
          <a:p>
            <a:pPr marL="742950" lvl="1" indent="-285750" algn="just">
              <a:buClr>
                <a:schemeClr val="accent1"/>
              </a:buClr>
              <a:buFont typeface="Arial" panose="020B0604020202020204" pitchFamily="34" charset="0"/>
              <a:buChar char="•"/>
            </a:pPr>
            <a:r>
              <a:rPr lang="es-ES" dirty="0" smtClean="0">
                <a:solidFill>
                  <a:schemeClr val="tx1"/>
                </a:solidFill>
              </a:rPr>
              <a:t>Correo electrónico de solicitud</a:t>
            </a:r>
            <a:endParaRPr lang="es-ES" dirty="0">
              <a:solidFill>
                <a:schemeClr val="tx1"/>
              </a:solidFill>
            </a:endParaRP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6800" y="1563551"/>
            <a:ext cx="1371599" cy="490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7883" y="5265204"/>
            <a:ext cx="957773"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841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Rectángulo redondeado"/>
          <p:cNvSpPr/>
          <p:nvPr/>
        </p:nvSpPr>
        <p:spPr>
          <a:xfrm>
            <a:off x="1403648" y="1124744"/>
            <a:ext cx="5472608"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SE DESCARGA DE LA WEB https://administracionelectronica.gob.es/ctt/svd </a:t>
            </a:r>
          </a:p>
        </p:txBody>
      </p:sp>
      <p:sp>
        <p:nvSpPr>
          <p:cNvPr id="2" name="1 Rectángulo redondeado"/>
          <p:cNvSpPr/>
          <p:nvPr/>
        </p:nvSpPr>
        <p:spPr>
          <a:xfrm>
            <a:off x="251520" y="404664"/>
            <a:ext cx="813690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dirty="0" smtClean="0"/>
              <a:t>DOCUMENTACIÓN A APORTAR</a:t>
            </a:r>
            <a:endParaRPr lang="es-ES" sz="2400" dirty="0"/>
          </a:p>
        </p:txBody>
      </p:sp>
      <p:pic>
        <p:nvPicPr>
          <p:cNvPr id="1026" name="Picture 2"/>
          <p:cNvPicPr>
            <a:picLocks noChangeAspect="1" noChangeArrowheads="1"/>
          </p:cNvPicPr>
          <p:nvPr/>
        </p:nvPicPr>
        <p:blipFill>
          <a:blip r:embed="rId3" cstate="print"/>
          <a:srcRect/>
          <a:stretch>
            <a:fillRect/>
          </a:stretch>
        </p:blipFill>
        <p:spPr bwMode="auto">
          <a:xfrm>
            <a:off x="1115616" y="2060848"/>
            <a:ext cx="6570767" cy="4536504"/>
          </a:xfrm>
          <a:prstGeom prst="rect">
            <a:avLst/>
          </a:prstGeom>
          <a:noFill/>
          <a:ln w="9525">
            <a:noFill/>
            <a:miter lim="800000"/>
            <a:headEnd/>
            <a:tailEnd/>
          </a:ln>
        </p:spPr>
      </p:pic>
    </p:spTree>
    <p:extLst>
      <p:ext uri="{BB962C8B-B14F-4D97-AF65-F5344CB8AC3E}">
        <p14:creationId xmlns:p14="http://schemas.microsoft.com/office/powerpoint/2010/main" val="831803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1532</TotalTime>
  <Words>524</Words>
  <Application>Microsoft Office PowerPoint</Application>
  <PresentationFormat>Presentación en pantalla (4:3)</PresentationFormat>
  <Paragraphs>127</Paragraphs>
  <Slides>13</Slides>
  <Notes>13</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Adyacencia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Marta Asensio Salinero</dc:creator>
  <cp:lastModifiedBy>Marta Asensio Salinero</cp:lastModifiedBy>
  <cp:revision>54</cp:revision>
  <dcterms:created xsi:type="dcterms:W3CDTF">2019-05-20T09:14:28Z</dcterms:created>
  <dcterms:modified xsi:type="dcterms:W3CDTF">2021-05-24T11:30:07Z</dcterms:modified>
</cp:coreProperties>
</file>